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handoutMasterIdLst>
    <p:handoutMasterId r:id="rId15"/>
  </p:handoutMasterIdLst>
  <p:sldIdLst>
    <p:sldId id="260" r:id="rId2"/>
    <p:sldId id="291" r:id="rId3"/>
    <p:sldId id="320" r:id="rId4"/>
    <p:sldId id="296" r:id="rId5"/>
    <p:sldId id="294" r:id="rId6"/>
    <p:sldId id="306" r:id="rId7"/>
    <p:sldId id="316" r:id="rId8"/>
    <p:sldId id="318" r:id="rId9"/>
    <p:sldId id="321" r:id="rId10"/>
    <p:sldId id="319" r:id="rId11"/>
    <p:sldId id="310" r:id="rId12"/>
    <p:sldId id="313" r:id="rId13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2228"/>
    <a:srgbClr val="C4AE4E"/>
    <a:srgbClr val="FFCC99"/>
    <a:srgbClr val="480000"/>
    <a:srgbClr val="800000"/>
    <a:srgbClr val="990000"/>
    <a:srgbClr val="9900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29C60-CDA7-4758-A87F-B7AF5B9A391C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2F137-9088-457C-8C53-15BB6222BD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6542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C174A-32C9-41CC-BEA7-CDF952C29C82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0CE6B-F337-438A-8A00-DA2482EBA0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4676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86F1E-F8BC-4603-A0A6-0CA9DCCA3E4C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341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8D03-8FBA-4D16-805B-DBAD823CD0DB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18492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8D03-8FBA-4D16-805B-DBAD823CD0DB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7790844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8D03-8FBA-4D16-805B-DBAD823CD0DB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146616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8D03-8FBA-4D16-805B-DBAD823CD0DB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850612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D8D03-8FBA-4D16-805B-DBAD823CD0DB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80373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C385D-834E-4B41-BCAE-20278BA58B7D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6429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0CBB-BAB9-46F8-8F7C-84B8EEDEEF8E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7290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5342B-1686-4450-8784-A6ADEE46BF09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897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B6862-A1F5-446C-8436-EA4C0B329F7E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4697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3B1B3-BBB0-4A01-BB84-EBE68F0E771A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7715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B9345-3037-4EFA-A3A6-52A39A01AA72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4810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A98FE-AD25-47FC-BDC3-3B2602F70727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8541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A5C28-9F2C-4424-A8C5-627902B2B4E0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6258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DA07C-F4FC-43C5-81C2-4F6D44D3AF74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369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9BC9F-AAA1-4B42-AF9B-E639737C9C7C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650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D8D03-8FBA-4D16-805B-DBAD823CD0DB}" type="datetime1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57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Grp="1"/>
          </p:cNvSpPr>
          <p:nvPr>
            <p:ph type="subTitle" idx="1"/>
          </p:nvPr>
        </p:nvSpPr>
        <p:spPr>
          <a:xfrm>
            <a:off x="1442766" y="4149080"/>
            <a:ext cx="7305698" cy="2016224"/>
          </a:xfrm>
          <a:prstGeom prst="horizontalScroll">
            <a:avLst/>
          </a:prstGeom>
          <a:blipFill>
            <a:blip r:embed="rId2" cstate="print"/>
            <a:tile tx="0" ty="0" sx="100000" sy="100000" flip="none" algn="tl"/>
          </a:blip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l"/>
            <a:r>
              <a:rPr lang="ru-RU" sz="16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Работу выполнил: </a:t>
            </a:r>
          </a:p>
          <a:p>
            <a:pPr algn="l"/>
            <a:r>
              <a:rPr lang="ru-RU" sz="1600" b="1" dirty="0" smtClean="0">
                <a:ln w="1905"/>
                <a:solidFill>
                  <a:srgbClr val="74222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Нехорошев Кирилл</a:t>
            </a:r>
            <a:r>
              <a:rPr lang="ru-RU" sz="16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l"/>
            <a:r>
              <a:rPr lang="ru-RU" sz="16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ученик 8 класса МБОУ </a:t>
            </a:r>
            <a:r>
              <a:rPr lang="ru-RU" sz="16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Багаевская</a:t>
            </a:r>
            <a:r>
              <a:rPr lang="ru-RU" sz="16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СОШ п. </a:t>
            </a:r>
            <a:r>
              <a:rPr lang="ru-RU" sz="16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Чаканиха</a:t>
            </a:r>
            <a:r>
              <a:rPr lang="ru-RU" sz="16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/>
            <a:r>
              <a:rPr lang="ru-RU" sz="16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Руководитель: </a:t>
            </a:r>
            <a:r>
              <a:rPr lang="ru-RU" sz="1600" b="1" dirty="0" smtClean="0">
                <a:ln w="1905"/>
                <a:solidFill>
                  <a:srgbClr val="74222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Карлюк Елена Сергеевна</a:t>
            </a:r>
            <a:r>
              <a:rPr lang="ru-RU" sz="16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учитель </a:t>
            </a:r>
            <a:r>
              <a:rPr lang="ru-RU" sz="16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16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нглийского языка.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1032" y="2276872"/>
            <a:ext cx="83174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57188"/>
            <a:r>
              <a:rPr lang="ru-RU" sz="43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42228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4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42228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Учитель, дарящий свет</a:t>
            </a:r>
            <a:endParaRPr lang="ru-RU" sz="48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42228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434139" y="700917"/>
            <a:ext cx="42757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Номинация: «Земляки»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712879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Интервью с</a:t>
            </a:r>
          </a:p>
          <a:p>
            <a:pPr algn="ctr">
              <a:spcAft>
                <a:spcPts val="0"/>
              </a:spcAft>
            </a:pP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Мартыненко Валентиной Николаевной</a:t>
            </a:r>
          </a:p>
          <a:p>
            <a:pPr algn="ctr">
              <a:spcAft>
                <a:spcPts val="0"/>
              </a:spcAft>
            </a:pPr>
            <a:endParaRPr lang="ru-RU" sz="2800" b="1" i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Хотелось бы Вам изменить свою жизнь?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Нет, я ни о чем не жалею. Мне немного обидно за отношение к профессии учителя сегодня, ведь это дело всей моей жизни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Считаете ли Вы себя счастливым человеком?  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Да, так как у меня была и есть любимая работа, семья, внимание со стороны моих учеников, коллег и просто окружающих меня людей, любовь близких и родных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116632"/>
            <a:ext cx="26698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u="sng" dirty="0" smtClean="0">
                <a:solidFill>
                  <a:srgbClr val="7422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  <a:endParaRPr lang="ru-RU" sz="3200" dirty="0">
              <a:solidFill>
                <a:srgbClr val="7422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124744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800" b="1" dirty="0" smtClean="0">
                <a:latin typeface="Monotype Corsiva" panose="03010101010201010101" pitchFamily="66" charset="0"/>
              </a:rPr>
              <a:t>Валентина Николаевна - удивительная </a:t>
            </a:r>
            <a:r>
              <a:rPr lang="ru-RU" sz="2800" b="1" dirty="0">
                <a:latin typeface="Monotype Corsiva" panose="03010101010201010101" pitchFamily="66" charset="0"/>
              </a:rPr>
              <a:t>личность: образованный, разносторонний человек, внесший большой вклад в дело образования и воспитания подрастающего поколения; </a:t>
            </a:r>
          </a:p>
          <a:p>
            <a:pPr algn="just">
              <a:spcBef>
                <a:spcPct val="0"/>
              </a:spcBef>
            </a:pPr>
            <a:r>
              <a:rPr lang="ru-RU" sz="2800" b="1" dirty="0">
                <a:latin typeface="Monotype Corsiva" panose="03010101010201010101" pitchFamily="66" charset="0"/>
              </a:rPr>
              <a:t> Жизненный путь </a:t>
            </a:r>
            <a:r>
              <a:rPr lang="ru-RU" sz="2800" b="1" dirty="0" smtClean="0">
                <a:latin typeface="Monotype Corsiva" panose="03010101010201010101" pitchFamily="66" charset="0"/>
              </a:rPr>
              <a:t>Мартыненко В.Н. </a:t>
            </a:r>
            <a:r>
              <a:rPr lang="ru-RU" sz="2800" b="1" dirty="0">
                <a:latin typeface="Monotype Corsiva" panose="03010101010201010101" pitchFamily="66" charset="0"/>
              </a:rPr>
              <a:t>достоин уважения и восхищения; </a:t>
            </a:r>
          </a:p>
          <a:p>
            <a:pPr algn="just">
              <a:spcBef>
                <a:spcPct val="0"/>
              </a:spcBef>
            </a:pPr>
            <a:r>
              <a:rPr lang="ru-RU" sz="2800" b="1" dirty="0">
                <a:latin typeface="Monotype Corsiva" panose="03010101010201010101" pitchFamily="66" charset="0"/>
              </a:rPr>
              <a:t> Биография Мартыненко В.Н. </a:t>
            </a:r>
            <a:r>
              <a:rPr lang="ru-RU" sz="2800" b="1" dirty="0" smtClean="0">
                <a:latin typeface="Monotype Corsiva" panose="03010101010201010101" pitchFamily="66" charset="0"/>
              </a:rPr>
              <a:t>может </a:t>
            </a:r>
            <a:r>
              <a:rPr lang="ru-RU" sz="2800" b="1" dirty="0">
                <a:latin typeface="Monotype Corsiva" panose="03010101010201010101" pitchFamily="66" charset="0"/>
              </a:rPr>
              <a:t>служить примером для воспитания подрастающего поколения. </a:t>
            </a:r>
          </a:p>
          <a:p>
            <a:pPr algn="just">
              <a:spcBef>
                <a:spcPct val="0"/>
              </a:spcBef>
            </a:pPr>
            <a:r>
              <a:rPr lang="ru-RU" sz="2800" b="1" i="1" dirty="0" smtClean="0">
                <a:latin typeface="Monotype Corsiva" panose="03010101010201010101" pitchFamily="66" charset="0"/>
              </a:rPr>
              <a:t>Я понял, </a:t>
            </a:r>
            <a:r>
              <a:rPr lang="ru-RU" sz="2800" b="1" i="1" dirty="0">
                <a:latin typeface="Monotype Corsiva" panose="03010101010201010101" pitchFamily="66" charset="0"/>
              </a:rPr>
              <a:t>что счастье простого человека – в честном, добросовестном труде и в детях.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4681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412776"/>
            <a:ext cx="87484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селе ты не просто порядочный </a:t>
            </a: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житель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У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всех на виду твоё имя – учитель!</a:t>
            </a:r>
          </a:p>
          <a:p>
            <a:pPr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И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спрос с тебя строгий, и честь высока,</a:t>
            </a:r>
          </a:p>
          <a:p>
            <a:pPr>
              <a:spcAft>
                <a:spcPts val="0"/>
              </a:spcAft>
            </a:pPr>
            <a:r>
              <a:rPr lang="ru-RU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ноша твоя на миру не легка.</a:t>
            </a: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0975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08643" y="548680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ln w="1905"/>
                <a:solidFill>
                  <a:srgbClr val="74222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Актуальность темы:</a:t>
            </a:r>
            <a:endParaRPr lang="ru-RU" sz="3200" b="1" u="sng" dirty="0">
              <a:ln w="1905"/>
              <a:solidFill>
                <a:srgbClr val="74222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1196752"/>
            <a:ext cx="78488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Моя исследовательская работа – это дань уважения человеку, который посвятил свою жизнь детям, их обучению наукам и правилам поведения. Жизненный путь этого человека - путь неустанного труда, совершенствования, стремления преданно, до самоотречения служить народу, школе и детям. </a:t>
            </a:r>
            <a:r>
              <a:rPr lang="ru-RU" b="1" dirty="0" smtClean="0"/>
              <a:t> </a:t>
            </a:r>
            <a:r>
              <a:rPr lang="ru-RU" b="1" dirty="0"/>
              <a:t>Учитель по призванию и интересный человек.</a:t>
            </a:r>
          </a:p>
          <a:p>
            <a:r>
              <a:rPr lang="ru-RU" b="1" i="1" dirty="0"/>
              <a:t>С</a:t>
            </a:r>
            <a:r>
              <a:rPr lang="ru-RU" b="1" dirty="0" smtClean="0"/>
              <a:t>овременное </a:t>
            </a:r>
            <a:r>
              <a:rPr lang="ru-RU" b="1" dirty="0"/>
              <a:t>общество как никогда нуждается в примерах для подражания. И я считаю, что таким примером </a:t>
            </a:r>
            <a:r>
              <a:rPr lang="ru-RU" b="1" dirty="0" smtClean="0"/>
              <a:t> </a:t>
            </a:r>
            <a:r>
              <a:rPr lang="ru-RU" b="1" dirty="0"/>
              <a:t>может стать Мартыненко Валентина Николаевна. </a:t>
            </a:r>
          </a:p>
          <a:p>
            <a:pPr algn="just"/>
            <a:endParaRPr lang="ru-RU" sz="2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4005064"/>
            <a:ext cx="8064896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u="sng" dirty="0" smtClean="0">
                <a:solidFill>
                  <a:srgbClr val="742228"/>
                </a:solidFill>
              </a:rPr>
              <a:t>Цель работы:</a:t>
            </a:r>
            <a:endParaRPr lang="ru-RU" sz="3200" b="1" u="sng" dirty="0">
              <a:solidFill>
                <a:srgbClr val="742228"/>
              </a:solidFill>
            </a:endParaRPr>
          </a:p>
          <a:p>
            <a:endParaRPr lang="ru-RU" dirty="0"/>
          </a:p>
          <a:p>
            <a:r>
              <a:rPr lang="ru-RU" b="1" dirty="0" smtClean="0"/>
              <a:t>рассказать </a:t>
            </a:r>
            <a:r>
              <a:rPr lang="ru-RU" b="1" dirty="0"/>
              <a:t>о жизни и педагогической деятельности Мартыненко В. Н., ее наградах и поощрениях; подготовить биографическую справку.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ln w="1905"/>
                <a:solidFill>
                  <a:srgbClr val="74222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исследования:</a:t>
            </a:r>
            <a:br>
              <a:rPr lang="ru-RU" b="1" u="sng" dirty="0">
                <a:ln w="1905"/>
                <a:solidFill>
                  <a:srgbClr val="74222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1" y="1412776"/>
            <a:ext cx="7202760" cy="2448272"/>
          </a:xfrm>
        </p:spPr>
        <p:txBody>
          <a:bodyPr/>
          <a:lstStyle/>
          <a:p>
            <a:pPr lvl="0"/>
            <a:r>
              <a:rPr lang="ru-RU" sz="2000" b="1" dirty="0"/>
              <a:t> </a:t>
            </a:r>
            <a:r>
              <a:rPr lang="ru-RU" b="1" dirty="0"/>
              <a:t>выявить источники информации о Мартыненко В. Н., проанализировать их;</a:t>
            </a:r>
          </a:p>
          <a:p>
            <a:pPr lvl="0"/>
            <a:r>
              <a:rPr lang="ru-RU" b="1" dirty="0"/>
              <a:t>проследить жизненный путь земляка;</a:t>
            </a:r>
          </a:p>
          <a:p>
            <a:pPr lvl="0"/>
            <a:r>
              <a:rPr lang="ru-RU" b="1" dirty="0"/>
              <a:t>провести социологический опрос;</a:t>
            </a:r>
          </a:p>
          <a:p>
            <a:pPr lvl="0"/>
            <a:r>
              <a:rPr lang="ru-RU" b="1" dirty="0"/>
              <a:t>узнать подробности педагогической деятельности;</a:t>
            </a:r>
          </a:p>
          <a:p>
            <a:pPr lvl="0"/>
            <a:r>
              <a:rPr lang="ru-RU" b="1" dirty="0"/>
              <a:t>составить список наград и поощрений.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4221088"/>
            <a:ext cx="3131840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610" y="4041068"/>
            <a:ext cx="293179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1122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1357290" y="928670"/>
            <a:ext cx="7627886" cy="3004387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cs typeface="Times New Roman" pitchFamily="18" charset="0"/>
              </a:rPr>
              <a:t>п</a:t>
            </a:r>
            <a:r>
              <a:rPr lang="ru-RU" b="1" dirty="0" smtClean="0"/>
              <a:t>оиск </a:t>
            </a:r>
            <a:r>
              <a:rPr lang="ru-RU" b="1" dirty="0"/>
              <a:t>и изучение источников и </a:t>
            </a:r>
            <a:r>
              <a:rPr lang="ru-RU" b="1" dirty="0" smtClean="0"/>
              <a:t>литературы;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 </a:t>
            </a:r>
            <a:r>
              <a:rPr lang="ru-RU" b="1" dirty="0"/>
              <a:t>интервьюирование коллег и учеников Мартыненко В.Н</a:t>
            </a:r>
            <a:r>
              <a:rPr lang="ru-RU" b="1" dirty="0" smtClean="0"/>
              <a:t>.;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 </a:t>
            </a:r>
            <a:r>
              <a:rPr lang="ru-RU" b="1" dirty="0"/>
              <a:t>накопление и осмысление собранного </a:t>
            </a:r>
            <a:r>
              <a:rPr lang="ru-RU" b="1" dirty="0" smtClean="0"/>
              <a:t>материала;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 </a:t>
            </a:r>
            <a:r>
              <a:rPr lang="ru-RU" b="1" dirty="0"/>
              <a:t>анализ и систематизация полученных </a:t>
            </a:r>
            <a:r>
              <a:rPr lang="ru-RU" b="1" dirty="0" smtClean="0"/>
              <a:t>сведений;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проверка </a:t>
            </a:r>
            <a:r>
              <a:rPr lang="ru-RU" b="1" dirty="0"/>
              <a:t>и уточнение фактов.</a:t>
            </a:r>
            <a:br>
              <a:rPr lang="ru-RU" b="1" dirty="0"/>
            </a:b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51901" y="214290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ln w="1905"/>
                <a:solidFill>
                  <a:srgbClr val="74222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Методы исследования:</a:t>
            </a:r>
            <a:endParaRPr lang="ru-RU" sz="3200" b="1" u="sng" dirty="0">
              <a:ln w="1905"/>
              <a:solidFill>
                <a:srgbClr val="74222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94223">
            <a:off x="1054819" y="4188181"/>
            <a:ext cx="2581186" cy="20054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60786">
            <a:off x="4314996" y="4030496"/>
            <a:ext cx="4558156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567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0475" y="908719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ln w="1905"/>
                <a:solidFill>
                  <a:srgbClr val="74222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Объект исследования:</a:t>
            </a:r>
            <a:endParaRPr lang="ru-RU" sz="3200" b="1" u="sng" dirty="0">
              <a:ln w="1905"/>
              <a:solidFill>
                <a:srgbClr val="742228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32040" y="2852936"/>
            <a:ext cx="3960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Мартыненко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Валентина Николаевна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10579" y="2546648"/>
            <a:ext cx="486003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567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 descr="C:\Users\acer 14\Desktop\Новая папка (2)\IMG_74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29146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3" descr="C:\Users\acer 14\Desktop\Новая папка (2)\IMG_744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481314" y="1595686"/>
            <a:ext cx="25146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5" descr="C:\Users\acer 14\Desktop\Новая папка (2)\IMG_744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8980" y="4556521"/>
            <a:ext cx="25336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6" descr="C:\Users\acer 14\Desktop\Новая папка (2)\IMG_744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4518421"/>
            <a:ext cx="2209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85853" y="285728"/>
            <a:ext cx="7248548" cy="1619272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  </a:t>
            </a:r>
            <a:r>
              <a:rPr lang="ru-RU" b="1" i="1" dirty="0" smtClean="0">
                <a:solidFill>
                  <a:srgbClr val="7030A0"/>
                </a:solidFill>
              </a:rPr>
              <a:t>Детские и юношеские годы</a:t>
            </a:r>
            <a:endParaRPr lang="ru-RU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4681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 descr="C:\Users\acer 14\Desktop\Новая папка (2)\IMG_74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324694" y="1021308"/>
            <a:ext cx="1971675" cy="2229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10" descr="C:\Users\acer 14\Desktop\Новая папка (2)\IMG_745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4091" y="1138286"/>
            <a:ext cx="2444303" cy="197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12" descr="C:\Users\acer 14\Desktop\Новая папка (2)\IMG_745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8456" y="4526085"/>
            <a:ext cx="2724150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1" descr="C:\Users\acer 14\Desktop\Новая папка (2)\IMG_745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4091" y="4539777"/>
            <a:ext cx="2952328" cy="195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57291" y="285728"/>
            <a:ext cx="7177110" cy="16192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Начало трудовой деятельности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7" descr="C:\Users\acer 14\Desktop\Новая папка (2)\IMG_745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1802" y="2492896"/>
            <a:ext cx="24669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18" descr="C:\Users\acer 14\Desktop\Новая папка (2)\IMG_745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1755" y="476672"/>
            <a:ext cx="227647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19" descr="C:\Users\acer 14\Desktop\Новая папка (2)\IMG_745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17377" y="4570773"/>
            <a:ext cx="22288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Рисунок 16" descr="C:\Users\acer 14\Desktop\Новая папка (2)\IMG_745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647206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Рисунок 15" descr="C:\Users\acer 14\Desktop\Новая папка (2)\IMG_745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8678" y="4838328"/>
            <a:ext cx="397192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75656" y="624110"/>
            <a:ext cx="4453666" cy="1804758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В её работе 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      нет мелочей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Рисунок 4" descr="E:\Отечество 2017\фото\IMG_738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548814" y="4901030"/>
            <a:ext cx="18669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3" descr="E:\Отечество 2017\фото\IMG_739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56" y="4653136"/>
            <a:ext cx="141922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5" descr="E:\Отечество 2017\фото\IMG_738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364811" y="4872124"/>
            <a:ext cx="18281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Рисунок 9" descr="E:\Отечество 2017\фото\IMG_738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4987" y="4653135"/>
            <a:ext cx="1447800" cy="185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Рисунок 8" descr="E:\Отечество 2017\фото\IMG_738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6365" y="4653135"/>
            <a:ext cx="1428750" cy="183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C:\Users\acer 14\Desktop\фото\IMG_7389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514" y="2564088"/>
            <a:ext cx="142875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Рисунок 5" descr="C:\Users\acer 14\Desktop\фото\IMG_739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921467" y="2740303"/>
            <a:ext cx="1781176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Рисунок 6" descr="C:\Users\acer 14\Desktop\фото\IMG_739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1946" y="2566370"/>
            <a:ext cx="138112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Рисунок 2" descr="C:\Users\acer 14\Desktop\фото\IMG_7393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1893" y="2564088"/>
            <a:ext cx="142875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Рисунок 3" descr="C:\Users\acer 14\Desktop\фото\IMG_7394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3802" y="2566370"/>
            <a:ext cx="1495425" cy="178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Рисунок 1" descr="C:\Users\acer 14\Desktop\Новая папка (2)\IMG_7421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1000108"/>
            <a:ext cx="2133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Рисунок 1" descr="C:\Users\acer 14\Desktop\фото\IMG_7403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1000108"/>
            <a:ext cx="22574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1785918" y="214290"/>
            <a:ext cx="6589199" cy="1280890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Награды и поощрения</a:t>
            </a:r>
            <a:endParaRPr lang="ru-RU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1531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fbe8856846777c1e7e2d7cef51f591db40c663"/>
</p:tagLst>
</file>

<file path=ppt/theme/theme1.xml><?xml version="1.0" encoding="utf-8"?>
<a:theme xmlns:a="http://schemas.openxmlformats.org/drawingml/2006/main" name="Легкий дым">
  <a:themeElements>
    <a:clrScheme name="Красный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2337</TotalTime>
  <Words>421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Презентация PowerPoint</vt:lpstr>
      <vt:lpstr>Презентация PowerPoint</vt:lpstr>
      <vt:lpstr>Задачи исследования: </vt:lpstr>
      <vt:lpstr>Презентация PowerPoint</vt:lpstr>
      <vt:lpstr>Презентация PowerPoint</vt:lpstr>
      <vt:lpstr>  Детские и юношеские годы</vt:lpstr>
      <vt:lpstr>Начало трудовой деятельности</vt:lpstr>
      <vt:lpstr>В её работе         нет мелочей</vt:lpstr>
      <vt:lpstr>Награды и поощрения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Учитель</cp:lastModifiedBy>
  <cp:revision>222</cp:revision>
  <dcterms:created xsi:type="dcterms:W3CDTF">2012-11-15T16:11:58Z</dcterms:created>
  <dcterms:modified xsi:type="dcterms:W3CDTF">2017-11-27T06:48:47Z</dcterms:modified>
</cp:coreProperties>
</file>